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5" r:id="rId5"/>
    <p:sldId id="266" r:id="rId6"/>
    <p:sldId id="260" r:id="rId7"/>
    <p:sldId id="261" r:id="rId8"/>
    <p:sldId id="262" r:id="rId9"/>
    <p:sldId id="267" r:id="rId10"/>
    <p:sldId id="268" r:id="rId11"/>
    <p:sldId id="269" r:id="rId12"/>
    <p:sldId id="263" r:id="rId13"/>
    <p:sldId id="264" r:id="rId14"/>
    <p:sldId id="270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gvmTyW7ePfjmrpWT8PpSI39DCfA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png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F976EA13-609C-5960-837C-1499BF196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>
            <a:extLst>
              <a:ext uri="{FF2B5EF4-FFF2-40B4-BE49-F238E27FC236}">
                <a16:creationId xmlns:a16="http://schemas.microsoft.com/office/drawing/2014/main" id="{9BEDAE2E-AFE6-BAC4-35AD-DCA9626004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>
            <a:extLst>
              <a:ext uri="{FF2B5EF4-FFF2-40B4-BE49-F238E27FC236}">
                <a16:creationId xmlns:a16="http://schemas.microsoft.com/office/drawing/2014/main" id="{18715167-AAA7-C06B-FE13-0974646852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65811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2E3E5253-E015-074E-97E1-1A21FD20C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>
            <a:extLst>
              <a:ext uri="{FF2B5EF4-FFF2-40B4-BE49-F238E27FC236}">
                <a16:creationId xmlns:a16="http://schemas.microsoft.com/office/drawing/2014/main" id="{16ACB450-CA72-CB44-5F68-04A37A44B0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>
            <a:extLst>
              <a:ext uri="{FF2B5EF4-FFF2-40B4-BE49-F238E27FC236}">
                <a16:creationId xmlns:a16="http://schemas.microsoft.com/office/drawing/2014/main" id="{889E6B4E-C371-AF8F-C4E5-FA40FE404E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17697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0F96B7B3-D8E6-4FA9-751B-EB8C44EEC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>
            <a:extLst>
              <a:ext uri="{FF2B5EF4-FFF2-40B4-BE49-F238E27FC236}">
                <a16:creationId xmlns:a16="http://schemas.microsoft.com/office/drawing/2014/main" id="{30D11468-BAA4-CAA0-7A12-AB96F00DC1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>
            <a:extLst>
              <a:ext uri="{FF2B5EF4-FFF2-40B4-BE49-F238E27FC236}">
                <a16:creationId xmlns:a16="http://schemas.microsoft.com/office/drawing/2014/main" id="{5EDB8717-6960-95EE-04A2-679A373F20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3526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08b57459c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08b57459c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B8391B6F-7E10-79B5-CA51-10130CFFE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08b57459c7_0_0:notes">
            <a:extLst>
              <a:ext uri="{FF2B5EF4-FFF2-40B4-BE49-F238E27FC236}">
                <a16:creationId xmlns:a16="http://schemas.microsoft.com/office/drawing/2014/main" id="{3FC1987B-07C6-5038-8041-975476C357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08b57459c7_0_0:notes">
            <a:extLst>
              <a:ext uri="{FF2B5EF4-FFF2-40B4-BE49-F238E27FC236}">
                <a16:creationId xmlns:a16="http://schemas.microsoft.com/office/drawing/2014/main" id="{8A13BBEA-2F1C-0913-423F-26833B3106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7564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67F262E8-F0B1-1C5C-88C4-7564FBEF8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08b57459c7_0_0:notes">
            <a:extLst>
              <a:ext uri="{FF2B5EF4-FFF2-40B4-BE49-F238E27FC236}">
                <a16:creationId xmlns:a16="http://schemas.microsoft.com/office/drawing/2014/main" id="{F9C8A3D0-E508-69C6-A4B1-15CDB111CE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08b57459c7_0_0:notes">
            <a:extLst>
              <a:ext uri="{FF2B5EF4-FFF2-40B4-BE49-F238E27FC236}">
                <a16:creationId xmlns:a16="http://schemas.microsoft.com/office/drawing/2014/main" id="{93F76AF7-3B24-CDD0-92BD-CB1D2158AC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6637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>
          <a:extLst>
            <a:ext uri="{FF2B5EF4-FFF2-40B4-BE49-F238E27FC236}">
              <a16:creationId xmlns:a16="http://schemas.microsoft.com/office/drawing/2014/main" id="{151CD149-EC6D-2D95-F529-61DF280808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>
            <a:extLst>
              <a:ext uri="{FF2B5EF4-FFF2-40B4-BE49-F238E27FC236}">
                <a16:creationId xmlns:a16="http://schemas.microsoft.com/office/drawing/2014/main" id="{8A238599-E9B1-F0AF-A187-6FEB823B17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>
            <a:extLst>
              <a:ext uri="{FF2B5EF4-FFF2-40B4-BE49-F238E27FC236}">
                <a16:creationId xmlns:a16="http://schemas.microsoft.com/office/drawing/2014/main" id="{52AF7F43-9E25-D7BE-1755-DE06F2F866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9885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Malgun Gothic"/>
              <a:buNone/>
            </a:pPr>
            <a:r>
              <a:rPr lang="ko-KR" sz="8000"/>
              <a:t>TimeOut</a:t>
            </a:r>
            <a:br>
              <a:rPr lang="ko-KR"/>
            </a:br>
            <a:r>
              <a:rPr lang="ko-KR" sz="2500"/>
              <a:t>시스템 기획서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837B9FD7-E66B-841E-9345-8CDC09EB8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>
            <a:extLst>
              <a:ext uri="{FF2B5EF4-FFF2-40B4-BE49-F238E27FC236}">
                <a16:creationId xmlns:a16="http://schemas.microsoft.com/office/drawing/2014/main" id="{FD1C83ED-3EB1-F97F-1C9C-2A6DC69FFE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퀘스트</a:t>
            </a:r>
            <a:endParaRPr dirty="0"/>
          </a:p>
        </p:txBody>
      </p:sp>
      <p:sp>
        <p:nvSpPr>
          <p:cNvPr id="131" name="Google Shape;131;p7">
            <a:extLst>
              <a:ext uri="{FF2B5EF4-FFF2-40B4-BE49-F238E27FC236}">
                <a16:creationId xmlns:a16="http://schemas.microsoft.com/office/drawing/2014/main" id="{AAF616B4-B562-53D3-DFEE-64FE0E5F78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50202" y="1530036"/>
            <a:ext cx="10303598" cy="400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</a:pPr>
            <a:r>
              <a:rPr lang="ko-KR" altLang="en-US" sz="2300" b="1" dirty="0"/>
              <a:t>특정 아이템 획득 퀘스트</a:t>
            </a:r>
            <a:r>
              <a:rPr lang="en-US" altLang="ko-KR" sz="2300" dirty="0"/>
              <a:t>: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altLang="en-US" sz="2300" dirty="0" err="1"/>
              <a:t>맵에</a:t>
            </a:r>
            <a:r>
              <a:rPr lang="ko-KR" altLang="en-US" sz="2300" dirty="0"/>
              <a:t> 등장하는 몬스터를 사냥하여 특정한 아이템을 획득하는 퀘스트</a:t>
            </a:r>
            <a:endParaRPr lang="en-US" altLang="ko-KR" sz="2300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altLang="en-US" sz="2300" dirty="0"/>
              <a:t>원래 몬스터가 사냥되면 </a:t>
            </a:r>
            <a:r>
              <a:rPr lang="ko-KR" altLang="en-US" sz="2300" dirty="0" err="1"/>
              <a:t>드랍하는</a:t>
            </a:r>
            <a:r>
              <a:rPr lang="ko-KR" altLang="en-US" sz="2300" dirty="0"/>
              <a:t> 아이템과는 다른 아이템을 획득하여 제출하면 클리어 됨</a:t>
            </a:r>
            <a:r>
              <a:rPr lang="en-US" altLang="ko-KR" sz="23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77973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6E716563-B9C0-CDA8-9A3A-7A560AF27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>
            <a:extLst>
              <a:ext uri="{FF2B5EF4-FFF2-40B4-BE49-F238E27FC236}">
                <a16:creationId xmlns:a16="http://schemas.microsoft.com/office/drawing/2014/main" id="{A60C347B-A57A-8455-69BB-0FE1378742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퀘스트</a:t>
            </a:r>
            <a:endParaRPr dirty="0"/>
          </a:p>
        </p:txBody>
      </p:sp>
      <p:sp>
        <p:nvSpPr>
          <p:cNvPr id="131" name="Google Shape;131;p7">
            <a:extLst>
              <a:ext uri="{FF2B5EF4-FFF2-40B4-BE49-F238E27FC236}">
                <a16:creationId xmlns:a16="http://schemas.microsoft.com/office/drawing/2014/main" id="{72F5ADF5-8A4C-80B7-D05D-9BFAC3C720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50202" y="1530036"/>
            <a:ext cx="10303598" cy="400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</a:pPr>
            <a:r>
              <a:rPr lang="ko-KR" altLang="en-US" sz="2300" b="1" dirty="0"/>
              <a:t>특정 아이템 제출 퀘스트</a:t>
            </a:r>
            <a:r>
              <a:rPr lang="en-US" altLang="ko-KR" sz="2300" dirty="0"/>
              <a:t>: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altLang="en-US" sz="2300" dirty="0"/>
              <a:t>플레이어가 쉽게 획득할 수 있는 몬스터의 재료나 소비 아이템 등을 제출하는 퀘스트</a:t>
            </a:r>
            <a:endParaRPr lang="en-US" altLang="ko-KR" sz="2300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altLang="en-US" sz="2300" dirty="0"/>
              <a:t>플레이어가 얻기 힘든 아이템을 지급하거나 부족한 재화를 지급하는 용도로 이용할 예정</a:t>
            </a:r>
            <a:endParaRPr lang="en-US" altLang="ko-KR" sz="23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</a:pPr>
            <a:endParaRPr lang="en-US" altLang="ko-KR" sz="2300" dirty="0"/>
          </a:p>
        </p:txBody>
      </p:sp>
    </p:spTree>
    <p:extLst>
      <p:ext uri="{BB962C8B-B14F-4D97-AF65-F5344CB8AC3E}">
        <p14:creationId xmlns:p14="http://schemas.microsoft.com/office/powerpoint/2010/main" val="321042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인벤토리</a:t>
            </a:r>
            <a:endParaRPr/>
          </a:p>
        </p:txBody>
      </p:sp>
      <p:sp>
        <p:nvSpPr>
          <p:cNvPr id="138" name="Google Shape;138;p8"/>
          <p:cNvSpPr txBox="1">
            <a:spLocks noGrp="1"/>
          </p:cNvSpPr>
          <p:nvPr>
            <p:ph type="body" idx="1"/>
          </p:nvPr>
        </p:nvSpPr>
        <p:spPr>
          <a:xfrm>
            <a:off x="959669" y="1316321"/>
            <a:ext cx="1946494" cy="374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ko-KR" sz="1800"/>
              <a:t>인벤토리 구상도</a:t>
            </a:r>
            <a:endParaRPr/>
          </a:p>
        </p:txBody>
      </p:sp>
      <p:sp>
        <p:nvSpPr>
          <p:cNvPr id="139" name="Google Shape;139;p8"/>
          <p:cNvSpPr/>
          <p:nvPr/>
        </p:nvSpPr>
        <p:spPr>
          <a:xfrm>
            <a:off x="1118104" y="1837851"/>
            <a:ext cx="3354308" cy="4164597"/>
          </a:xfrm>
          <a:prstGeom prst="rect">
            <a:avLst/>
          </a:prstGeom>
          <a:solidFill>
            <a:srgbClr val="D0D0D0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0" name="Google Shape;140;p8"/>
          <p:cNvSpPr/>
          <p:nvPr/>
        </p:nvSpPr>
        <p:spPr>
          <a:xfrm>
            <a:off x="1484770" y="2104927"/>
            <a:ext cx="1819745" cy="1756374"/>
          </a:xfrm>
          <a:prstGeom prst="rect">
            <a:avLst/>
          </a:prstGeom>
          <a:solidFill>
            <a:srgbClr val="AEAEAE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캐릭터 정보</a:t>
            </a:r>
            <a:endParaRPr/>
          </a:p>
        </p:txBody>
      </p:sp>
      <p:sp>
        <p:nvSpPr>
          <p:cNvPr id="141" name="Google Shape;141;p8"/>
          <p:cNvSpPr/>
          <p:nvPr/>
        </p:nvSpPr>
        <p:spPr>
          <a:xfrm>
            <a:off x="3567065" y="2104927"/>
            <a:ext cx="479834" cy="1756374"/>
          </a:xfrm>
          <a:prstGeom prst="rect">
            <a:avLst/>
          </a:prstGeom>
          <a:solidFill>
            <a:srgbClr val="AEAEAE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현재 장착 장비</a:t>
            </a:r>
            <a:endParaRPr/>
          </a:p>
        </p:txBody>
      </p:sp>
      <p:sp>
        <p:nvSpPr>
          <p:cNvPr id="142" name="Google Shape;142;p8"/>
          <p:cNvSpPr/>
          <p:nvPr/>
        </p:nvSpPr>
        <p:spPr>
          <a:xfrm>
            <a:off x="1484771" y="4128376"/>
            <a:ext cx="2562128" cy="1636461"/>
          </a:xfrm>
          <a:prstGeom prst="rect">
            <a:avLst/>
          </a:prstGeom>
          <a:solidFill>
            <a:srgbClr val="AEAEAE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인벤토리 창(20개)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3" name="Google Shape;143;p8"/>
          <p:cNvSpPr/>
          <p:nvPr/>
        </p:nvSpPr>
        <p:spPr>
          <a:xfrm>
            <a:off x="5531665" y="3483317"/>
            <a:ext cx="3833370" cy="2408227"/>
          </a:xfrm>
          <a:prstGeom prst="rect">
            <a:avLst/>
          </a:prstGeom>
          <a:solidFill>
            <a:srgbClr val="AEAEAE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인벤토리 창(20개)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4" name="Google Shape;144;p8"/>
          <p:cNvSpPr/>
          <p:nvPr/>
        </p:nvSpPr>
        <p:spPr>
          <a:xfrm>
            <a:off x="5723071" y="3635417"/>
            <a:ext cx="501186" cy="492959"/>
          </a:xfrm>
          <a:prstGeom prst="rect">
            <a:avLst/>
          </a:prstGeom>
          <a:solidFill>
            <a:srgbClr val="747474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45" name="Google Shape;145;p8"/>
          <p:cNvCxnSpPr/>
          <p:nvPr/>
        </p:nvCxnSpPr>
        <p:spPr>
          <a:xfrm>
            <a:off x="4046899" y="5764837"/>
            <a:ext cx="1385180" cy="126707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6" name="Google Shape;146;p8"/>
          <p:cNvCxnSpPr/>
          <p:nvPr/>
        </p:nvCxnSpPr>
        <p:spPr>
          <a:xfrm rot="10800000" flipH="1">
            <a:off x="4037846" y="3548958"/>
            <a:ext cx="1394233" cy="619658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47" name="Google Shape;147;p8"/>
          <p:cNvSpPr txBox="1"/>
          <p:nvPr/>
        </p:nvSpPr>
        <p:spPr>
          <a:xfrm>
            <a:off x="7002855" y="2435416"/>
            <a:ext cx="179144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칸에 커서를 올려두면 아이템 정보 팝업</a:t>
            </a:r>
            <a:endParaRPr/>
          </a:p>
        </p:txBody>
      </p:sp>
      <p:sp>
        <p:nvSpPr>
          <p:cNvPr id="148" name="Google Shape;148;p8"/>
          <p:cNvSpPr/>
          <p:nvPr/>
        </p:nvSpPr>
        <p:spPr>
          <a:xfrm rot="-6903806">
            <a:off x="5926782" y="3829114"/>
            <a:ext cx="171824" cy="76004"/>
          </a:xfrm>
          <a:prstGeom prst="rightArrow">
            <a:avLst>
              <a:gd name="adj1" fmla="val 9066"/>
              <a:gd name="adj2" fmla="val 149308"/>
            </a:avLst>
          </a:prstGeom>
          <a:solidFill>
            <a:schemeClr val="lt1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9" name="Google Shape;149;p8"/>
          <p:cNvSpPr/>
          <p:nvPr/>
        </p:nvSpPr>
        <p:spPr>
          <a:xfrm>
            <a:off x="6032851" y="2420343"/>
            <a:ext cx="894093" cy="1312612"/>
          </a:xfrm>
          <a:prstGeom prst="rect">
            <a:avLst/>
          </a:prstGeom>
          <a:solidFill>
            <a:srgbClr val="3A3A3A"/>
          </a:solidFill>
          <a:ln w="19050" cap="flat" cmpd="sng">
            <a:solidFill>
              <a:srgbClr val="08283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5723071" y="4257096"/>
            <a:ext cx="219871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좌클릭: 장착  /  우클릭:제거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강화</a:t>
            </a:r>
            <a:endParaRPr/>
          </a:p>
        </p:txBody>
      </p:sp>
      <p:sp>
        <p:nvSpPr>
          <p:cNvPr id="156" name="Google Shape;156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ko-KR" sz="2400"/>
              <a:t>강화대상 장비와 강화 재료를 사용하여 대상 장비를 강화한다.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ko-KR" sz="2400"/>
              <a:t>강화 단계가 올라갈수록 강화 재료가 많아지거나 희귀해진다.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ko-KR" sz="2400"/>
              <a:t>최대 +5강까지 가능하다</a:t>
            </a:r>
            <a:endParaRPr sz="24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ko-KR" sz="2400"/>
              <a:t>강화 실패는 없으나 강화 재료의 종류 수가 최대 2개까지 많아진다.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>
          <a:extLst>
            <a:ext uri="{FF2B5EF4-FFF2-40B4-BE49-F238E27FC236}">
              <a16:creationId xmlns:a16="http://schemas.microsoft.com/office/drawing/2014/main" id="{91B82C15-8F1C-97AB-5D26-392562445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>
            <a:extLst>
              <a:ext uri="{FF2B5EF4-FFF2-40B4-BE49-F238E27FC236}">
                <a16:creationId xmlns:a16="http://schemas.microsoft.com/office/drawing/2014/main" id="{F7C87EE2-4156-EA64-146C-0BAD2CA5AB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 err="1"/>
              <a:t>스킬트리</a:t>
            </a:r>
            <a:endParaRPr dirty="0"/>
          </a:p>
        </p:txBody>
      </p:sp>
      <p:sp>
        <p:nvSpPr>
          <p:cNvPr id="156" name="Google Shape;156;p9">
            <a:extLst>
              <a:ext uri="{FF2B5EF4-FFF2-40B4-BE49-F238E27FC236}">
                <a16:creationId xmlns:a16="http://schemas.microsoft.com/office/drawing/2014/main" id="{775E66C4-7085-4A2B-5CF0-79C09216E3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ko-KR" altLang="en-US" sz="2400" dirty="0"/>
              <a:t>각 직업은 직업마다 고유한 스킬을 가지고 있으며 일정한 </a:t>
            </a:r>
            <a:r>
              <a:rPr lang="ko-KR" altLang="en-US" sz="2400" dirty="0" err="1"/>
              <a:t>스탯을</a:t>
            </a:r>
            <a:r>
              <a:rPr lang="ko-KR" altLang="en-US" sz="2400" dirty="0"/>
              <a:t> 달성하면 강화할 수 있다</a:t>
            </a:r>
            <a:r>
              <a:rPr lang="en-US" altLang="ko-KR" sz="2400" dirty="0"/>
              <a:t>.</a:t>
            </a:r>
            <a:endParaRPr lang="ko-KR" altLang="en-US" sz="2400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ko-KR" altLang="en-US" sz="2400" dirty="0" err="1"/>
              <a:t>스킬트리의</a:t>
            </a:r>
            <a:r>
              <a:rPr lang="ko-KR" altLang="en-US" sz="2400" dirty="0"/>
              <a:t> 특정 지점에 도달하면 플레이어는 여러 종류의 </a:t>
            </a:r>
            <a:r>
              <a:rPr lang="ko-KR" altLang="en-US" sz="2400" dirty="0" err="1"/>
              <a:t>스킬트리에서</a:t>
            </a:r>
            <a:r>
              <a:rPr lang="ko-KR" altLang="en-US" sz="2400" dirty="0"/>
              <a:t> 한 종류를 선택해 강화를 진행할 수 있다</a:t>
            </a:r>
            <a:r>
              <a:rPr lang="en-US" altLang="ko-KR" sz="2400" dirty="0"/>
              <a:t>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ko-KR" altLang="en-US" sz="2400" dirty="0"/>
              <a:t>진행상황을 리셋 시킬 수 있지만 재화가 필요하다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701253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목차</a:t>
            </a:r>
            <a:endParaRPr/>
          </a:p>
        </p:txBody>
      </p:sp>
      <p:sp>
        <p:nvSpPr>
          <p:cNvPr id="90" name="Google Shape;90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ko-KR"/>
              <a:t>조작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ko-KR"/>
              <a:t>전투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ko-KR"/>
              <a:t>퀘스트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ko-KR"/>
              <a:t>인벤토리 및 장비 강화</a:t>
            </a:r>
            <a:endParaRPr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ko-KR"/>
              <a:t>스킬트리</a:t>
            </a:r>
            <a:endParaRPr/>
          </a:p>
          <a:p>
            <a:pPr marL="514350" lvl="0" indent="-3365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8b57459c7_0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플레이어 조작</a:t>
            </a:r>
            <a:endParaRPr/>
          </a:p>
        </p:txBody>
      </p:sp>
      <p:pic>
        <p:nvPicPr>
          <p:cNvPr id="96" name="Google Shape;96;g308b57459c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816" y="2582022"/>
            <a:ext cx="2175823" cy="206875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308b57459c7_0_0"/>
          <p:cNvSpPr txBox="1"/>
          <p:nvPr/>
        </p:nvSpPr>
        <p:spPr>
          <a:xfrm>
            <a:off x="1182425" y="1813025"/>
            <a:ext cx="22368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이동 및 공격</a:t>
            </a:r>
            <a:endParaRPr sz="21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40A108-DA34-C5DB-EBA2-89CF5D6781C0}"/>
              </a:ext>
            </a:extLst>
          </p:cNvPr>
          <p:cNvSpPr txBox="1"/>
          <p:nvPr/>
        </p:nvSpPr>
        <p:spPr>
          <a:xfrm>
            <a:off x="4841749" y="1918154"/>
            <a:ext cx="64098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1.</a:t>
            </a:r>
            <a:r>
              <a:rPr lang="ko-KR" altLang="en-US" sz="2000" b="1" dirty="0"/>
              <a:t>이동 가능한 지형에 우 클릭</a:t>
            </a:r>
            <a:r>
              <a:rPr lang="en-US" altLang="ko-KR" sz="2000" b="1" dirty="0"/>
              <a:t>:</a:t>
            </a:r>
          </a:p>
          <a:p>
            <a:r>
              <a:rPr lang="ko-KR" altLang="en-US" sz="2000" dirty="0"/>
              <a:t>플레이어 캐릭터가 우 클릭 된 지점으로 자동으로 이동하며 이동 중 다른 지점을 클릭하면 기존에 입력된 위치로의 이동을 멈추고 새로 입력된 지점을 향해 이동한다</a:t>
            </a:r>
            <a:r>
              <a:rPr lang="en-US" altLang="ko-KR" sz="20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811FB4-1C6B-6A36-D8EF-2F4EBF91D1ED}"/>
              </a:ext>
            </a:extLst>
          </p:cNvPr>
          <p:cNvSpPr txBox="1"/>
          <p:nvPr/>
        </p:nvSpPr>
        <p:spPr>
          <a:xfrm>
            <a:off x="4841749" y="5201818"/>
            <a:ext cx="64098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3.</a:t>
            </a:r>
            <a:r>
              <a:rPr lang="ko-KR" altLang="en-US" sz="2000" b="1" dirty="0"/>
              <a:t> 스페이스 바</a:t>
            </a:r>
            <a:r>
              <a:rPr lang="en-US" altLang="ko-KR" sz="2000" b="1" dirty="0"/>
              <a:t>:</a:t>
            </a:r>
          </a:p>
          <a:p>
            <a:r>
              <a:rPr lang="ko-KR" altLang="en-US" sz="2000" dirty="0"/>
              <a:t>플레이어의 마우스 커서가 보고 있는 방향으로 구른다</a:t>
            </a:r>
            <a:endParaRPr lang="en-US" altLang="ko-KR" sz="2000" dirty="0"/>
          </a:p>
        </p:txBody>
      </p:sp>
      <p:pic>
        <p:nvPicPr>
          <p:cNvPr id="2050" name="Picture 2" descr="Space Button icon PNG and SVG Vector Free Download">
            <a:extLst>
              <a:ext uri="{FF2B5EF4-FFF2-40B4-BE49-F238E27FC236}">
                <a16:creationId xmlns:a16="http://schemas.microsoft.com/office/drawing/2014/main" id="{05348008-C02A-95B0-5663-D82A683D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7027" y="3429000"/>
            <a:ext cx="1564396" cy="691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A53B30-CBC8-4B30-E69D-77EFEB2E3D08}"/>
              </a:ext>
            </a:extLst>
          </p:cNvPr>
          <p:cNvSpPr txBox="1"/>
          <p:nvPr/>
        </p:nvSpPr>
        <p:spPr>
          <a:xfrm>
            <a:off x="4874944" y="3549370"/>
            <a:ext cx="64098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2.</a:t>
            </a:r>
            <a:r>
              <a:rPr lang="ko-KR" altLang="en-US" sz="2000" b="1" dirty="0"/>
              <a:t>필드의 몬스터에 우 클릭</a:t>
            </a:r>
            <a:r>
              <a:rPr lang="en-US" altLang="ko-KR" sz="2000" b="1" dirty="0"/>
              <a:t>:</a:t>
            </a:r>
          </a:p>
          <a:p>
            <a:r>
              <a:rPr lang="ko-KR" altLang="en-US" sz="2000" dirty="0"/>
              <a:t>필드에 생성된 몬스터를 우 클릭 하면 우선적으로 클릭한 몬스터를 타겟팅 한다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클릭을 하지 않은 경우에는 자동으로 가장 가까운 적을 타겟팅 한다</a:t>
            </a:r>
            <a:r>
              <a:rPr lang="en-US" altLang="ko-KR" sz="2000" dirty="0"/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5C102B8D-3CAF-11BF-508A-C470A6C870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8b57459c7_0_0">
            <a:extLst>
              <a:ext uri="{FF2B5EF4-FFF2-40B4-BE49-F238E27FC236}">
                <a16:creationId xmlns:a16="http://schemas.microsoft.com/office/drawing/2014/main" id="{53D33B23-AE1D-6A9A-8DA8-4A9526B401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플레이어 조작</a:t>
            </a:r>
            <a:endParaRPr dirty="0"/>
          </a:p>
        </p:txBody>
      </p:sp>
      <p:sp>
        <p:nvSpPr>
          <p:cNvPr id="97" name="Google Shape;97;g308b57459c7_0_0">
            <a:extLst>
              <a:ext uri="{FF2B5EF4-FFF2-40B4-BE49-F238E27FC236}">
                <a16:creationId xmlns:a16="http://schemas.microsoft.com/office/drawing/2014/main" id="{D3D18127-1F14-A08B-33DF-97639DF92A12}"/>
              </a:ext>
            </a:extLst>
          </p:cNvPr>
          <p:cNvSpPr txBox="1"/>
          <p:nvPr/>
        </p:nvSpPr>
        <p:spPr>
          <a:xfrm>
            <a:off x="1182425" y="1813025"/>
            <a:ext cx="22368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스킬 및 아이템 사용</a:t>
            </a:r>
            <a:endParaRPr sz="21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372FFA-156F-DE02-85C0-5A64B4EF53CF}"/>
              </a:ext>
            </a:extLst>
          </p:cNvPr>
          <p:cNvSpPr txBox="1"/>
          <p:nvPr/>
        </p:nvSpPr>
        <p:spPr>
          <a:xfrm>
            <a:off x="4874947" y="2010125"/>
            <a:ext cx="64098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1.</a:t>
            </a:r>
            <a:r>
              <a:rPr lang="ko-KR" altLang="en-US" sz="2000" b="1" dirty="0"/>
              <a:t>스킬</a:t>
            </a:r>
            <a:r>
              <a:rPr lang="en-US" altLang="ko-KR" sz="2000" b="1" dirty="0"/>
              <a:t>:</a:t>
            </a:r>
          </a:p>
          <a:p>
            <a:r>
              <a:rPr lang="en-US" altLang="ko-KR" sz="2000" dirty="0"/>
              <a:t>Q,W,E,R </a:t>
            </a:r>
            <a:r>
              <a:rPr lang="ko-KR" altLang="en-US" sz="2000" dirty="0"/>
              <a:t>키에 총 </a:t>
            </a:r>
            <a:r>
              <a:rPr lang="en-US" altLang="ko-KR" sz="2000" dirty="0"/>
              <a:t>4</a:t>
            </a:r>
            <a:r>
              <a:rPr lang="ko-KR" altLang="en-US" sz="2000" dirty="0"/>
              <a:t>개의 스킬을 장착하고 사용할 수 있다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플레이어가 비 전투 시에 슬롯 내의 스킬을 변경할 수 있다</a:t>
            </a:r>
            <a:r>
              <a:rPr lang="en-US" altLang="ko-KR" sz="20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EDE929-9ACB-2C62-9D8A-6B5047AADAE1}"/>
              </a:ext>
            </a:extLst>
          </p:cNvPr>
          <p:cNvSpPr txBox="1"/>
          <p:nvPr/>
        </p:nvSpPr>
        <p:spPr>
          <a:xfrm>
            <a:off x="4874946" y="3748487"/>
            <a:ext cx="64098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2.</a:t>
            </a:r>
            <a:r>
              <a:rPr lang="ko-KR" altLang="en-US" sz="2000" b="1" dirty="0"/>
              <a:t>아이템</a:t>
            </a:r>
            <a:r>
              <a:rPr lang="en-US" altLang="ko-KR" sz="2000" b="1" dirty="0"/>
              <a:t>:</a:t>
            </a:r>
          </a:p>
          <a:p>
            <a:r>
              <a:rPr lang="en-US" altLang="ko-KR" sz="2000" dirty="0"/>
              <a:t>1,2,3,4 </a:t>
            </a:r>
            <a:r>
              <a:rPr lang="ko-KR" altLang="en-US" sz="2000" dirty="0"/>
              <a:t>키에 총 </a:t>
            </a:r>
            <a:r>
              <a:rPr lang="en-US" altLang="ko-KR" sz="2000" dirty="0"/>
              <a:t>4</a:t>
            </a:r>
            <a:r>
              <a:rPr lang="ko-KR" altLang="en-US" sz="2000" dirty="0"/>
              <a:t>개의 아이템을 장착하고 사용할 수 있다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플레이어가 비 전투 시에 슬롯 내의 아이템을 변경할 수 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</p:txBody>
      </p:sp>
      <p:pic>
        <p:nvPicPr>
          <p:cNvPr id="1028" name="Picture 4" descr="회색 배경에 키보드 템플릿이 있는 최신 스톡 벡터(로열티 프리) 1740175934 | Shutterstock">
            <a:extLst>
              <a:ext uri="{FF2B5EF4-FFF2-40B4-BE49-F238E27FC236}">
                <a16:creationId xmlns:a16="http://schemas.microsoft.com/office/drawing/2014/main" id="{966E74B1-9F8A-FF32-F669-2AD456974B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2" t="24079" r="62258" b="65036"/>
          <a:stretch/>
        </p:blipFill>
        <p:spPr bwMode="auto">
          <a:xfrm>
            <a:off x="1719562" y="2752253"/>
            <a:ext cx="2001410" cy="479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회색 배경에 키보드 템플릿이 있는 최신 스톡 벡터(로열티 프리) 1740175934 | Shutterstock">
            <a:extLst>
              <a:ext uri="{FF2B5EF4-FFF2-40B4-BE49-F238E27FC236}">
                <a16:creationId xmlns:a16="http://schemas.microsoft.com/office/drawing/2014/main" id="{0E17602C-4F95-8793-7E5D-E5CF4DA1F9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82" t="35171" r="59758" b="53944"/>
          <a:stretch/>
        </p:blipFill>
        <p:spPr bwMode="auto">
          <a:xfrm>
            <a:off x="1964006" y="3268653"/>
            <a:ext cx="2001410" cy="479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4046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180DE046-58A9-1E28-D254-AFA43E7AE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8b57459c7_0_0">
            <a:extLst>
              <a:ext uri="{FF2B5EF4-FFF2-40B4-BE49-F238E27FC236}">
                <a16:creationId xmlns:a16="http://schemas.microsoft.com/office/drawing/2014/main" id="{1F26F76A-C0D3-BA3C-115C-824C26BB2D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/>
              <a:t>플레이어 조작</a:t>
            </a:r>
            <a:endParaRPr dirty="0"/>
          </a:p>
        </p:txBody>
      </p:sp>
      <p:sp>
        <p:nvSpPr>
          <p:cNvPr id="97" name="Google Shape;97;g308b57459c7_0_0">
            <a:extLst>
              <a:ext uri="{FF2B5EF4-FFF2-40B4-BE49-F238E27FC236}">
                <a16:creationId xmlns:a16="http://schemas.microsoft.com/office/drawing/2014/main" id="{A3A23144-3ED2-550A-DD7D-C5847FAA98B9}"/>
              </a:ext>
            </a:extLst>
          </p:cNvPr>
          <p:cNvSpPr txBox="1"/>
          <p:nvPr/>
        </p:nvSpPr>
        <p:spPr>
          <a:xfrm>
            <a:off x="1327280" y="1813025"/>
            <a:ext cx="22368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1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바로가기 버튼</a:t>
            </a:r>
            <a:endParaRPr sz="21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DBCE31-AA5C-9B0D-7C06-01CCFEA8ADFD}"/>
              </a:ext>
            </a:extLst>
          </p:cNvPr>
          <p:cNvSpPr txBox="1"/>
          <p:nvPr/>
        </p:nvSpPr>
        <p:spPr>
          <a:xfrm>
            <a:off x="5134070" y="2010125"/>
            <a:ext cx="640985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 dirty="0"/>
              <a:t>I: </a:t>
            </a:r>
            <a:r>
              <a:rPr lang="ko-KR" altLang="en-US" sz="2500" b="1" dirty="0"/>
              <a:t>인벤토리</a:t>
            </a:r>
            <a:endParaRPr lang="en-US" altLang="ko-KR" sz="2500" b="1" dirty="0"/>
          </a:p>
          <a:p>
            <a:r>
              <a:rPr lang="en-US" altLang="ko-KR" sz="2500" b="1" dirty="0"/>
              <a:t>K:</a:t>
            </a:r>
            <a:r>
              <a:rPr lang="ko-KR" altLang="en-US" sz="2500" b="1" dirty="0"/>
              <a:t> 스킬 정보</a:t>
            </a:r>
            <a:endParaRPr lang="en-US" altLang="ko-KR" sz="2500" b="1" dirty="0"/>
          </a:p>
          <a:p>
            <a:r>
              <a:rPr lang="en-US" altLang="ko-KR" sz="2500" b="1" dirty="0"/>
              <a:t>J:</a:t>
            </a:r>
            <a:r>
              <a:rPr lang="ko-KR" altLang="en-US" sz="2500" b="1" dirty="0"/>
              <a:t> 퀘스트</a:t>
            </a:r>
            <a:endParaRPr lang="en-US" altLang="ko-KR" sz="2500" b="1" dirty="0"/>
          </a:p>
          <a:p>
            <a:r>
              <a:rPr lang="en-US" altLang="ko-KR" sz="2500" b="1" dirty="0"/>
              <a:t>H: </a:t>
            </a:r>
            <a:r>
              <a:rPr lang="ko-KR" altLang="en-US" sz="2500" b="1" dirty="0"/>
              <a:t>플레이어 </a:t>
            </a:r>
            <a:r>
              <a:rPr lang="ko-KR" altLang="en-US" sz="2500" b="1" dirty="0" err="1"/>
              <a:t>스탯</a:t>
            </a:r>
            <a:endParaRPr lang="en-US" altLang="ko-KR" sz="2500" b="1" dirty="0"/>
          </a:p>
          <a:p>
            <a:r>
              <a:rPr lang="en-US" altLang="ko-KR" sz="2500" b="1" dirty="0"/>
              <a:t>M: </a:t>
            </a:r>
            <a:r>
              <a:rPr lang="ko-KR" altLang="en-US" sz="2500" b="1" dirty="0"/>
              <a:t>맵</a:t>
            </a:r>
            <a:endParaRPr lang="en-US" altLang="ko-KR" sz="2500" b="1" dirty="0"/>
          </a:p>
          <a:p>
            <a:r>
              <a:rPr lang="en-US" altLang="ko-KR" sz="2500" b="1" dirty="0"/>
              <a:t>G: </a:t>
            </a:r>
            <a:r>
              <a:rPr lang="ko-KR" altLang="en-US" sz="2500" b="1" dirty="0"/>
              <a:t>상호작용</a:t>
            </a:r>
            <a:endParaRPr lang="en-US" altLang="ko-KR" sz="2500" b="1" dirty="0"/>
          </a:p>
        </p:txBody>
      </p:sp>
      <p:pic>
        <p:nvPicPr>
          <p:cNvPr id="3076" name="Picture 4" descr="키보드 - 다운로드 무료 아이콘">
            <a:extLst>
              <a:ext uri="{FF2B5EF4-FFF2-40B4-BE49-F238E27FC236}">
                <a16:creationId xmlns:a16="http://schemas.microsoft.com/office/drawing/2014/main" id="{588E2FE2-1AA9-3C74-45ED-E133591BD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280" y="2010125"/>
            <a:ext cx="2556656" cy="2556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4032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전투</a:t>
            </a:r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body" idx="1"/>
          </p:nvPr>
        </p:nvSpPr>
        <p:spPr>
          <a:xfrm>
            <a:off x="836612" y="1595438"/>
            <a:ext cx="5157787" cy="395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ko-KR" sz="2100"/>
              <a:t>일반 전투</a:t>
            </a:r>
            <a:endParaRPr/>
          </a:p>
        </p:txBody>
      </p:sp>
      <p:pic>
        <p:nvPicPr>
          <p:cNvPr id="116" name="Google Shape;116;p5" descr="스크린샷, 만화 영화, PC 게임, 전략 비디오 게임이(가) 표시된 사진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70756" y="2076448"/>
            <a:ext cx="4905304" cy="3186113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 txBox="1">
            <a:spLocks noGrp="1"/>
          </p:cNvSpPr>
          <p:nvPr>
            <p:ph type="body" idx="4"/>
          </p:nvPr>
        </p:nvSpPr>
        <p:spPr>
          <a:xfrm>
            <a:off x="6194427" y="2076449"/>
            <a:ext cx="5183188" cy="4181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sz="2300"/>
              <a:t>몰려오는 적들을 처치하며 나아가는 형식</a:t>
            </a:r>
            <a:endParaRPr sz="23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sz="2300"/>
              <a:t>플레이어가 몬스터가 등장하는 구역에 들어가면 플레이어는 해당 구역에서 가둬진다</a:t>
            </a:r>
            <a:r>
              <a:rPr lang="ko-KR" sz="2400"/>
              <a:t>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sz="2300"/>
              <a:t>해당 구역의 몬스터를 모두 처치하면 막혔던 길이 열린다.</a:t>
            </a:r>
            <a:endParaRPr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전투</a:t>
            </a:r>
            <a:endParaRPr/>
          </a:p>
        </p:txBody>
      </p:sp>
      <p:sp>
        <p:nvSpPr>
          <p:cNvPr id="123" name="Google Shape;123;p6"/>
          <p:cNvSpPr txBox="1">
            <a:spLocks noGrp="1"/>
          </p:cNvSpPr>
          <p:nvPr>
            <p:ph type="body" idx="1"/>
          </p:nvPr>
        </p:nvSpPr>
        <p:spPr>
          <a:xfrm>
            <a:off x="836612" y="1595438"/>
            <a:ext cx="5157787" cy="395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ko-KR" sz="2100"/>
              <a:t>보스 전투</a:t>
            </a:r>
            <a:endParaRPr/>
          </a:p>
        </p:txBody>
      </p:sp>
      <p:sp>
        <p:nvSpPr>
          <p:cNvPr id="124" name="Google Shape;124;p6"/>
          <p:cNvSpPr txBox="1">
            <a:spLocks noGrp="1"/>
          </p:cNvSpPr>
          <p:nvPr>
            <p:ph type="body" idx="4"/>
          </p:nvPr>
        </p:nvSpPr>
        <p:spPr>
          <a:xfrm>
            <a:off x="6194427" y="2076449"/>
            <a:ext cx="5183188" cy="4181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sz="2300"/>
              <a:t>기본적으로 보스는 중앙에 고정되어 있으며 보스 종류에 따라 달라질 수 있다.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sz="2300"/>
              <a:t>보스는 난이도에 따라 3~5개 정도의 패턴을 구사할 예정이다.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sz="2300"/>
              <a:t>보스의 패턴에는 플레이어의 이동을 방해하는 군중제어 패턴과 범위공격 패턴이 있다.</a:t>
            </a:r>
            <a:endParaRPr/>
          </a:p>
        </p:txBody>
      </p:sp>
      <p:pic>
        <p:nvPicPr>
          <p:cNvPr id="125" name="Google Shape;125;p6" descr="PC 게임, 스크린샷, 전략 비디오 게임, 비디오 게임 소프트웨어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6612" y="2076449"/>
            <a:ext cx="4867275" cy="3057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퀘스트</a:t>
            </a:r>
            <a:endParaRPr dirty="0"/>
          </a:p>
        </p:txBody>
      </p:sp>
      <p:sp>
        <p:nvSpPr>
          <p:cNvPr id="131" name="Google Shape;131;p7"/>
          <p:cNvSpPr txBox="1">
            <a:spLocks noGrp="1"/>
          </p:cNvSpPr>
          <p:nvPr>
            <p:ph type="body" idx="1"/>
          </p:nvPr>
        </p:nvSpPr>
        <p:spPr>
          <a:xfrm>
            <a:off x="1050202" y="1530036"/>
            <a:ext cx="10303598" cy="400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</a:pPr>
            <a:r>
              <a:rPr lang="ko-KR" altLang="en-US" sz="2300" b="1" dirty="0"/>
              <a:t>종류</a:t>
            </a:r>
            <a:r>
              <a:rPr lang="en-US" altLang="ko-KR" sz="2300" dirty="0"/>
              <a:t>: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altLang="en-US" sz="2300" dirty="0"/>
              <a:t>사냥 퀘스트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altLang="en-US" sz="2300" dirty="0"/>
              <a:t>특정 아이템 획득 퀘스트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altLang="en-US" sz="2300" dirty="0"/>
              <a:t>특정 아이템 제출 퀘스트</a:t>
            </a:r>
            <a:endParaRPr sz="2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>
          <a:extLst>
            <a:ext uri="{FF2B5EF4-FFF2-40B4-BE49-F238E27FC236}">
              <a16:creationId xmlns:a16="http://schemas.microsoft.com/office/drawing/2014/main" id="{04EACFDF-112A-B583-22FC-5A630D6CA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>
            <a:extLst>
              <a:ext uri="{FF2B5EF4-FFF2-40B4-BE49-F238E27FC236}">
                <a16:creationId xmlns:a16="http://schemas.microsoft.com/office/drawing/2014/main" id="{D0AF246F-E887-A505-064C-8D30568611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퀘스트</a:t>
            </a:r>
            <a:endParaRPr dirty="0"/>
          </a:p>
        </p:txBody>
      </p:sp>
      <p:sp>
        <p:nvSpPr>
          <p:cNvPr id="131" name="Google Shape;131;p7">
            <a:extLst>
              <a:ext uri="{FF2B5EF4-FFF2-40B4-BE49-F238E27FC236}">
                <a16:creationId xmlns:a16="http://schemas.microsoft.com/office/drawing/2014/main" id="{644EDCF4-21AB-5E2C-184B-2BE85F90C0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50202" y="1530036"/>
            <a:ext cx="10303598" cy="400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</a:pPr>
            <a:r>
              <a:rPr lang="ko-KR" altLang="en-US" sz="2300" b="1" dirty="0"/>
              <a:t>사냥 퀘스트</a:t>
            </a:r>
            <a:r>
              <a:rPr lang="en-US" altLang="ko-KR" sz="2300" dirty="0"/>
              <a:t>: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altLang="en-US" sz="2300" dirty="0" err="1"/>
              <a:t>맵에</a:t>
            </a:r>
            <a:r>
              <a:rPr lang="ko-KR" altLang="en-US" sz="2300" dirty="0"/>
              <a:t> 등장하는 특정한 몬스터를 일정 수량 처치하는 퀘스트</a:t>
            </a:r>
            <a:r>
              <a:rPr lang="en-US" altLang="ko-KR" sz="2300" dirty="0"/>
              <a:t>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ko-KR" altLang="en-US" sz="2300" dirty="0"/>
              <a:t>일반 </a:t>
            </a:r>
            <a:r>
              <a:rPr lang="ko-KR" altLang="en-US" sz="2300" dirty="0" err="1"/>
              <a:t>몹</a:t>
            </a:r>
            <a:r>
              <a:rPr lang="ko-KR" altLang="en-US" sz="2300" dirty="0"/>
              <a:t> 다량을 사냥하여 강화재료를 모으거나 보스 처치 퀘스트를 통해 플레이어의 게임 진행 속도를 통제할 예정</a:t>
            </a:r>
          </a:p>
        </p:txBody>
      </p:sp>
    </p:spTree>
    <p:extLst>
      <p:ext uri="{BB962C8B-B14F-4D97-AF65-F5344CB8AC3E}">
        <p14:creationId xmlns:p14="http://schemas.microsoft.com/office/powerpoint/2010/main" val="1316676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446</Words>
  <Application>Microsoft Office PowerPoint</Application>
  <PresentationFormat>와이드스크린</PresentationFormat>
  <Paragraphs>76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Malgun Gothic</vt:lpstr>
      <vt:lpstr>Arial</vt:lpstr>
      <vt:lpstr>Office 테마</vt:lpstr>
      <vt:lpstr>TimeOut 시스템 기획서</vt:lpstr>
      <vt:lpstr>목차</vt:lpstr>
      <vt:lpstr>플레이어 조작</vt:lpstr>
      <vt:lpstr>플레이어 조작</vt:lpstr>
      <vt:lpstr>플레이어 조작</vt:lpstr>
      <vt:lpstr>전투</vt:lpstr>
      <vt:lpstr>전투</vt:lpstr>
      <vt:lpstr>퀘스트</vt:lpstr>
      <vt:lpstr>퀘스트</vt:lpstr>
      <vt:lpstr>퀘스트</vt:lpstr>
      <vt:lpstr>퀘스트</vt:lpstr>
      <vt:lpstr>인벤토리</vt:lpstr>
      <vt:lpstr>강화</vt:lpstr>
      <vt:lpstr>스킬트리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김민성</dc:creator>
  <cp:lastModifiedBy>김민성</cp:lastModifiedBy>
  <cp:revision>4</cp:revision>
  <dcterms:created xsi:type="dcterms:W3CDTF">2024-09-21T05:28:49Z</dcterms:created>
  <dcterms:modified xsi:type="dcterms:W3CDTF">2024-10-06T13:10:45Z</dcterms:modified>
</cp:coreProperties>
</file>